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82" r:id="rId2"/>
    <p:sldMasterId id="2147483757" r:id="rId3"/>
  </p:sldMasterIdLst>
  <p:notesMasterIdLst>
    <p:notesMasterId r:id="rId7"/>
  </p:notesMasterIdLst>
  <p:handoutMasterIdLst>
    <p:handoutMasterId r:id="rId8"/>
  </p:handoutMasterIdLst>
  <p:sldIdLst>
    <p:sldId id="356" r:id="rId4"/>
    <p:sldId id="358" r:id="rId5"/>
    <p:sldId id="359" r:id="rId6"/>
  </p:sldIdLst>
  <p:sldSz cx="9144000" cy="6858000" type="screen4x3"/>
  <p:notesSz cx="6797675"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6F346E-FF91-4E58-84D0-FAA029EFAD00}">
          <p14:sldIdLst>
            <p14:sldId id="356"/>
            <p14:sldId id="358"/>
            <p14:sldId id="35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67" autoAdjust="0"/>
    <p:restoredTop sz="92419" autoAdjust="0"/>
  </p:normalViewPr>
  <p:slideViewPr>
    <p:cSldViewPr snapToGrid="0" snapToObjects="1">
      <p:cViewPr>
        <p:scale>
          <a:sx n="70" d="100"/>
          <a:sy n="70" d="100"/>
        </p:scale>
        <p:origin x="-2862" y="-11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91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9110"/>
          </a:xfrm>
          <a:prstGeom prst="rect">
            <a:avLst/>
          </a:prstGeom>
        </p:spPr>
        <p:txBody>
          <a:bodyPr vert="horz" lIns="91440" tIns="45720" rIns="91440" bIns="45720" rtlCol="0"/>
          <a:lstStyle>
            <a:lvl1pPr algn="r">
              <a:defRPr sz="1200"/>
            </a:lvl1pPr>
          </a:lstStyle>
          <a:p>
            <a:fld id="{B68AD3D2-56A6-453B-818B-733A86C665AF}" type="datetimeFigureOut">
              <a:rPr lang="en-GB" smtClean="0"/>
              <a:t>03/07/2017</a:t>
            </a:fld>
            <a:endParaRPr lang="en-GB"/>
          </a:p>
        </p:txBody>
      </p:sp>
      <p:sp>
        <p:nvSpPr>
          <p:cNvPr id="4" name="Footer Placeholder 3"/>
          <p:cNvSpPr>
            <a:spLocks noGrp="1"/>
          </p:cNvSpPr>
          <p:nvPr>
            <p:ph type="ftr" sz="quarter" idx="2"/>
          </p:nvPr>
        </p:nvSpPr>
        <p:spPr>
          <a:xfrm>
            <a:off x="0" y="9481358"/>
            <a:ext cx="2945659" cy="49911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81358"/>
            <a:ext cx="2945659" cy="499110"/>
          </a:xfrm>
          <a:prstGeom prst="rect">
            <a:avLst/>
          </a:prstGeom>
        </p:spPr>
        <p:txBody>
          <a:bodyPr vert="horz" lIns="91440" tIns="45720" rIns="91440" bIns="45720" rtlCol="0" anchor="b"/>
          <a:lstStyle>
            <a:lvl1pPr algn="r">
              <a:defRPr sz="1200"/>
            </a:lvl1pPr>
          </a:lstStyle>
          <a:p>
            <a:fld id="{FEB5B0F9-9891-4317-B9A0-F9C081BCB897}" type="slidenum">
              <a:rPr lang="en-GB" smtClean="0"/>
              <a:t>‹#›</a:t>
            </a:fld>
            <a:endParaRPr lang="en-GB"/>
          </a:p>
        </p:txBody>
      </p:sp>
    </p:spTree>
    <p:extLst>
      <p:ext uri="{BB962C8B-B14F-4D97-AF65-F5344CB8AC3E}">
        <p14:creationId xmlns:p14="http://schemas.microsoft.com/office/powerpoint/2010/main" val="736917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91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9110"/>
          </a:xfrm>
          <a:prstGeom prst="rect">
            <a:avLst/>
          </a:prstGeom>
        </p:spPr>
        <p:txBody>
          <a:bodyPr vert="horz" lIns="91440" tIns="45720" rIns="91440" bIns="45720" rtlCol="0"/>
          <a:lstStyle>
            <a:lvl1pPr algn="r">
              <a:defRPr sz="1200"/>
            </a:lvl1pPr>
          </a:lstStyle>
          <a:p>
            <a:fld id="{D1150DD3-9BB1-499C-8124-5B4350322448}" type="datetimeFigureOut">
              <a:rPr lang="en-GB" smtClean="0"/>
              <a:pPr/>
              <a:t>03/07/2017</a:t>
            </a:fld>
            <a:endParaRPr lang="en-GB"/>
          </a:p>
        </p:txBody>
      </p:sp>
      <p:sp>
        <p:nvSpPr>
          <p:cNvPr id="4" name="Slide Image Placeholder 3"/>
          <p:cNvSpPr>
            <a:spLocks noGrp="1" noRot="1" noChangeAspect="1"/>
          </p:cNvSpPr>
          <p:nvPr>
            <p:ph type="sldImg" idx="2"/>
          </p:nvPr>
        </p:nvSpPr>
        <p:spPr>
          <a:xfrm>
            <a:off x="903288" y="749300"/>
            <a:ext cx="4991100" cy="37433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41545"/>
            <a:ext cx="5438140" cy="449199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81358"/>
            <a:ext cx="2945659" cy="49911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81358"/>
            <a:ext cx="2945659" cy="499110"/>
          </a:xfrm>
          <a:prstGeom prst="rect">
            <a:avLst/>
          </a:prstGeom>
        </p:spPr>
        <p:txBody>
          <a:bodyPr vert="horz" lIns="91440" tIns="45720" rIns="91440" bIns="45720" rtlCol="0" anchor="b"/>
          <a:lstStyle>
            <a:lvl1pPr algn="r">
              <a:defRPr sz="1200"/>
            </a:lvl1pPr>
          </a:lstStyle>
          <a:p>
            <a:fld id="{631F0924-A21F-499F-8A43-1528269A0DE3}" type="slidenum">
              <a:rPr lang="en-GB" smtClean="0"/>
              <a:pPr/>
              <a:t>‹#›</a:t>
            </a:fld>
            <a:endParaRPr lang="en-GB"/>
          </a:p>
        </p:txBody>
      </p:sp>
    </p:spTree>
    <p:extLst>
      <p:ext uri="{BB962C8B-B14F-4D97-AF65-F5344CB8AC3E}">
        <p14:creationId xmlns:p14="http://schemas.microsoft.com/office/powerpoint/2010/main" val="207775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AJ Welcome</a:t>
            </a:r>
          </a:p>
          <a:p>
            <a:r>
              <a:rPr lang="en-GB" dirty="0" smtClean="0"/>
              <a:t>This</a:t>
            </a:r>
            <a:r>
              <a:rPr lang="en-GB" baseline="0" dirty="0" smtClean="0"/>
              <a:t> is the follow on session to the PLT that took lace in July, as a “taster” for the North East Acute back Pain pathway.</a:t>
            </a:r>
          </a:p>
          <a:p>
            <a:r>
              <a:rPr lang="en-GB" baseline="0" dirty="0" smtClean="0"/>
              <a:t>I am joined in the presentation by Diarmaid Ferguson-title, </a:t>
            </a:r>
            <a:r>
              <a:rPr lang="en-GB" baseline="0" dirty="0" err="1" smtClean="0"/>
              <a:t>Phyio</a:t>
            </a:r>
            <a:r>
              <a:rPr lang="en-GB" baseline="0" dirty="0" smtClean="0"/>
              <a:t> champion for the regional pathway and MSK physiotherapy practitioner Northumbria Trust</a:t>
            </a:r>
          </a:p>
          <a:p>
            <a:r>
              <a:rPr lang="en-GB" baseline="0" dirty="0" smtClean="0"/>
              <a:t>We also have in the room some of the other people supporting the regional project and also some of the practitioners working in the Virgin MSK service and CDDFT who will be the key individuals in supporting you and your patients</a:t>
            </a:r>
          </a:p>
          <a:p>
            <a:r>
              <a:rPr lang="en-GB" baseline="0" dirty="0" smtClean="0"/>
              <a:t>As I shared at the last PLT, this pathway has been developed on a regional basis, the rationale for being at scale, to avoid postcode lottery and variation in outcomes and to ensure the provision of NICE recommended CPPP element to the pathway that has up to now not been available as a therapeutic option.</a:t>
            </a:r>
          </a:p>
          <a:p>
            <a:r>
              <a:rPr lang="en-GB" baseline="0" dirty="0" smtClean="0"/>
              <a:t>The pathway and services to support has been implemented in the South Tees and HRW area in July this year and as part of the roll out we are incorporating the learning form these early sites. We are also very grateful for 2 of the Spinal practitioners for also joining us today.</a:t>
            </a:r>
          </a:p>
          <a:p>
            <a:r>
              <a:rPr lang="en-GB" baseline="0" dirty="0" smtClean="0"/>
              <a:t>Darlington and HAST are part of the next Phase and we go live with the pathway ?date December. As I mentioned previously this pathway has been supported in its early implementation by the NE AHSN and the roll out is being supported by the HF Scaling up Programme, who support a small number of projects nationally.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31F0924-A21F-499F-8A43-1528269A0DE3}" type="slidenum">
              <a:rPr lang="en-GB" smtClean="0"/>
              <a:pPr/>
              <a:t>1</a:t>
            </a:fld>
            <a:endParaRPr lang="en-GB"/>
          </a:p>
        </p:txBody>
      </p:sp>
    </p:spTree>
    <p:extLst>
      <p:ext uri="{BB962C8B-B14F-4D97-AF65-F5344CB8AC3E}">
        <p14:creationId xmlns:p14="http://schemas.microsoft.com/office/powerpoint/2010/main" val="344320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AJ</a:t>
            </a:r>
            <a:endParaRPr lang="en-GB" dirty="0"/>
          </a:p>
        </p:txBody>
      </p:sp>
      <p:sp>
        <p:nvSpPr>
          <p:cNvPr id="4" name="Slide Number Placeholder 3"/>
          <p:cNvSpPr>
            <a:spLocks noGrp="1"/>
          </p:cNvSpPr>
          <p:nvPr>
            <p:ph type="sldNum" sz="quarter" idx="10"/>
          </p:nvPr>
        </p:nvSpPr>
        <p:spPr/>
        <p:txBody>
          <a:bodyPr/>
          <a:lstStyle/>
          <a:p>
            <a:fld id="{631F0924-A21F-499F-8A43-1528269A0DE3}" type="slidenum">
              <a:rPr lang="en-GB" smtClean="0"/>
              <a:pPr/>
              <a:t>2</a:t>
            </a:fld>
            <a:endParaRPr lang="en-GB"/>
          </a:p>
        </p:txBody>
      </p:sp>
    </p:spTree>
    <p:extLst>
      <p:ext uri="{BB962C8B-B14F-4D97-AF65-F5344CB8AC3E}">
        <p14:creationId xmlns:p14="http://schemas.microsoft.com/office/powerpoint/2010/main" val="343733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AJ</a:t>
            </a:r>
            <a:endParaRPr lang="en-GB" dirty="0"/>
          </a:p>
        </p:txBody>
      </p:sp>
      <p:sp>
        <p:nvSpPr>
          <p:cNvPr id="4" name="Slide Number Placeholder 3"/>
          <p:cNvSpPr>
            <a:spLocks noGrp="1"/>
          </p:cNvSpPr>
          <p:nvPr>
            <p:ph type="sldNum" sz="quarter" idx="10"/>
          </p:nvPr>
        </p:nvSpPr>
        <p:spPr/>
        <p:txBody>
          <a:bodyPr/>
          <a:lstStyle/>
          <a:p>
            <a:fld id="{631F0924-A21F-499F-8A43-1528269A0DE3}" type="slidenum">
              <a:rPr lang="en-GB" smtClean="0"/>
              <a:pPr/>
              <a:t>3</a:t>
            </a:fld>
            <a:endParaRPr lang="en-GB"/>
          </a:p>
        </p:txBody>
      </p:sp>
    </p:spTree>
    <p:extLst>
      <p:ext uri="{BB962C8B-B14F-4D97-AF65-F5344CB8AC3E}">
        <p14:creationId xmlns:p14="http://schemas.microsoft.com/office/powerpoint/2010/main" val="3437331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43019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09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4176426-3B3C-4E5E-94FA-A7FB01CD848E}" type="datetimeFigureOut">
              <a:rPr lang="en-GB">
                <a:solidFill>
                  <a:prstClr val="black"/>
                </a:solidFill>
              </a:rPr>
              <a:pPr>
                <a:defRPr/>
              </a:pPr>
              <a:t>03/07/2017</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C78FD7F-F90F-4286-A4D6-B6F502D4261B}"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567431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F1FE007-BA06-42B3-B0A5-2AFE99F95BD2}" type="datetimeFigureOut">
              <a:rPr lang="en-GB">
                <a:solidFill>
                  <a:prstClr val="black"/>
                </a:solidFill>
              </a:rPr>
              <a:pPr>
                <a:defRPr/>
              </a:pPr>
              <a:t>03/07/2017</a:t>
            </a:fld>
            <a:endParaRPr lang="en-GB" dirty="0">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solidFill>
                <a:prstClr val="black"/>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8A4798F-64EC-4FD5-A478-00F8580C9211}"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61473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0E369E-8A95-DA49-85EC-0B92BCF32F46}" type="datetimeFigureOut">
              <a:rPr lang="en-US" smtClean="0">
                <a:solidFill>
                  <a:prstClr val="black"/>
                </a:solidFill>
              </a:rPr>
              <a:pPr/>
              <a:t>7/3/2017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2D08005-E673-864E-BA47-54B62C0E4F9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12031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78275"/>
            <a:ext cx="7772400" cy="1470025"/>
          </a:xfrm>
          <a:prstGeom prst="rect">
            <a:avLst/>
          </a:prstGeom>
        </p:spPr>
        <p:txBody>
          <a:bodyPr/>
          <a:lstStyle>
            <a:lvl1pPr algn="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685800" y="4248300"/>
            <a:ext cx="7772400" cy="1088615"/>
          </a:xfrm>
          <a:prstGeom prst="rect">
            <a:avLst/>
          </a:prstGeom>
        </p:spPr>
        <p:txBody>
          <a:bodyPr/>
          <a:lstStyle>
            <a:lvl1pPr marL="0" indent="0" algn="l">
              <a:buNone/>
              <a:tabLst>
                <a:tab pos="1073150" algn="l"/>
              </a:tabLst>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[Presenter/ date]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pic>
        <p:nvPicPr>
          <p:cNvPr id="8" name="Picture 7" descr="NHS Col. Logo.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360" y="5408036"/>
            <a:ext cx="756285" cy="304800"/>
          </a:xfrm>
          <a:prstGeom prst="rect">
            <a:avLst/>
          </a:prstGeom>
          <a:noFill/>
          <a:ln>
            <a:noFill/>
          </a:ln>
        </p:spPr>
      </p:pic>
      <p:sp>
        <p:nvSpPr>
          <p:cNvPr id="9" name="Text Box 15"/>
          <p:cNvSpPr txBox="1">
            <a:spLocks noChangeArrowheads="1"/>
          </p:cNvSpPr>
          <p:nvPr userDrawn="1"/>
        </p:nvSpPr>
        <p:spPr bwMode="auto">
          <a:xfrm>
            <a:off x="2051720" y="5336916"/>
            <a:ext cx="559473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algn="r"/>
            <a:r>
              <a:rPr lang="en-GB" sz="900" b="1" dirty="0">
                <a:solidFill>
                  <a:prstClr val="black"/>
                </a:solidFill>
                <a:latin typeface="Arial"/>
                <a:ea typeface="Times New Roman"/>
                <a:cs typeface="Times New Roman"/>
              </a:rPr>
              <a:t>Clinical Commissioning Groups across the North East and Cumbria, Hambleton, </a:t>
            </a:r>
            <a:r>
              <a:rPr lang="en-GB" sz="900" b="1" dirty="0" err="1">
                <a:solidFill>
                  <a:prstClr val="black"/>
                </a:solidFill>
                <a:latin typeface="Arial"/>
                <a:ea typeface="Times New Roman"/>
                <a:cs typeface="Times New Roman"/>
              </a:rPr>
              <a:t>Richmondshire</a:t>
            </a:r>
            <a:r>
              <a:rPr lang="en-GB" sz="900" b="1" dirty="0">
                <a:solidFill>
                  <a:prstClr val="black"/>
                </a:solidFill>
                <a:latin typeface="Arial"/>
                <a:ea typeface="Times New Roman"/>
                <a:cs typeface="Times New Roman"/>
              </a:rPr>
              <a:t> and Whitby Clinical Commissioning Group and South Tees Hospitals NHS </a:t>
            </a:r>
            <a:r>
              <a:rPr lang="en-GB" sz="900" b="1" dirty="0" smtClean="0">
                <a:solidFill>
                  <a:prstClr val="black"/>
                </a:solidFill>
                <a:latin typeface="Arial"/>
                <a:ea typeface="Times New Roman"/>
                <a:cs typeface="Times New Roman"/>
              </a:rPr>
              <a:t>Foundation Trust</a:t>
            </a:r>
            <a:endParaRPr lang="en-GB" sz="1200" dirty="0">
              <a:solidFill>
                <a:prstClr val="black"/>
              </a:solidFill>
              <a:latin typeface="Times New Roman"/>
              <a:ea typeface="Times New Roman"/>
              <a:cs typeface="Times New Roman"/>
            </a:endParaRPr>
          </a:p>
        </p:txBody>
      </p:sp>
      <p:pic>
        <p:nvPicPr>
          <p:cNvPr id="10" name="Picture 9"/>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6100793"/>
            <a:ext cx="944880" cy="462280"/>
          </a:xfrm>
          <a:prstGeom prst="rect">
            <a:avLst/>
          </a:prstGeom>
          <a:noFill/>
          <a:ln>
            <a:noFill/>
          </a:ln>
          <a:extLst>
            <a:ext uri="{FAA26D3D-D897-4be2-8F04-BA451C77F1D7}">
              <ma14:placeholderFlag xmlns="" xmlns:ma14="http://schemas.microsoft.com/office/mac/drawingml/2011/main"/>
            </a:ext>
          </a:extLst>
        </p:spPr>
      </p:pic>
      <p:pic>
        <p:nvPicPr>
          <p:cNvPr id="11" name="Picture 10"/>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41152" y="6024593"/>
            <a:ext cx="1066800" cy="640080"/>
          </a:xfrm>
          <a:prstGeom prst="rect">
            <a:avLst/>
          </a:prstGeom>
          <a:noFill/>
          <a:ln>
            <a:noFill/>
          </a:ln>
          <a:extLst>
            <a:ext uri="{FAA26D3D-D897-4be2-8F04-BA451C77F1D7}">
              <ma14:placeholderFlag xmlns="" xmlns:ma14="http://schemas.microsoft.com/office/mac/drawingml/2011/main"/>
            </a:ext>
          </a:extLst>
        </p:spPr>
      </p:pic>
      <p:grpSp>
        <p:nvGrpSpPr>
          <p:cNvPr id="12" name="Group 11"/>
          <p:cNvGrpSpPr/>
          <p:nvPr userDrawn="1"/>
        </p:nvGrpSpPr>
        <p:grpSpPr>
          <a:xfrm>
            <a:off x="5796136" y="5970618"/>
            <a:ext cx="1388745" cy="734695"/>
            <a:chOff x="0" y="0"/>
            <a:chExt cx="1388745" cy="734695"/>
          </a:xfrm>
        </p:grpSpPr>
        <p:pic>
          <p:nvPicPr>
            <p:cNvPr id="13" name="Picture 12" descr="Macintosh HD:Users:michaelbarlow:Desktop:NECS work:Branding:NECS IDENTITY FILES:NECS ROUNDEL:NECS_ROUNDEL_RG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020" y="0"/>
              <a:ext cx="544830" cy="542925"/>
            </a:xfrm>
            <a:prstGeom prst="rect">
              <a:avLst/>
            </a:prstGeom>
            <a:noFill/>
            <a:ln>
              <a:noFill/>
            </a:ln>
            <a:extLst>
              <a:ext uri="{FAA26D3D-D897-4be2-8F04-BA451C77F1D7}">
                <ma14:placeholderFlag xmlns="" xmlns:ma14="http://schemas.microsoft.com/office/mac/drawingml/2011/main"/>
              </a:ext>
            </a:extLst>
          </p:spPr>
        </p:pic>
        <p:pic>
          <p:nvPicPr>
            <p:cNvPr id="14" name="Picture 13" descr="Macintosh HD:Users:michaelbarlow:Desktop:NECS work:Branding:NECS IDENTITY FILES:STRAPLINE:NECS_STRAPLIN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71500"/>
              <a:ext cx="1388745" cy="163195"/>
            </a:xfrm>
            <a:prstGeom prst="rect">
              <a:avLst/>
            </a:prstGeom>
            <a:noFill/>
            <a:ln>
              <a:noFill/>
            </a:ln>
            <a:extLst>
              <a:ext uri="{FAA26D3D-D897-4be2-8F04-BA451C77F1D7}">
                <ma14:placeholderFlag xmlns="" xmlns:ma14="http://schemas.microsoft.com/office/mac/drawingml/2011/main"/>
              </a:ext>
            </a:extLst>
          </p:spPr>
        </p:pic>
      </p:grpSp>
      <p:cxnSp>
        <p:nvCxnSpPr>
          <p:cNvPr id="15" name="Line 21"/>
          <p:cNvCxnSpPr>
            <a:cxnSpLocks noChangeShapeType="1"/>
          </p:cNvCxnSpPr>
          <p:nvPr userDrawn="1"/>
        </p:nvCxnSpPr>
        <p:spPr bwMode="auto">
          <a:xfrm>
            <a:off x="467544" y="5113396"/>
            <a:ext cx="8136904" cy="0"/>
          </a:xfrm>
          <a:prstGeom prst="line">
            <a:avLst/>
          </a:prstGeom>
          <a:noFill/>
          <a:ln w="9525">
            <a:solidFill>
              <a:schemeClr val="tx2">
                <a:lumMod val="60000"/>
                <a:lumOff val="40000"/>
              </a:schemeClr>
            </a:solidFill>
            <a:round/>
            <a:headEnd/>
            <a:tailEnd/>
          </a:ln>
          <a:extLst>
            <a:ext uri="{909E8E84-426E-40DD-AFC4-6F175D3DCCD1}">
              <a14:hiddenFill xmlns:a14="http://schemas.microsoft.com/office/drawing/2010/main">
                <a:noFill/>
              </a14:hiddenFill>
            </a:ext>
          </a:extLst>
        </p:spPr>
      </p:cxnSp>
      <p:sp>
        <p:nvSpPr>
          <p:cNvPr id="16" name="Rectangle 15"/>
          <p:cNvSpPr/>
          <p:nvPr userDrawn="1"/>
        </p:nvSpPr>
        <p:spPr>
          <a:xfrm>
            <a:off x="7040865" y="6100793"/>
            <a:ext cx="1706284" cy="604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Back Pain logo v4.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67544" y="404664"/>
            <a:ext cx="8136904" cy="2373611"/>
          </a:xfrm>
          <a:prstGeom prst="rect">
            <a:avLst/>
          </a:prstGeom>
        </p:spPr>
      </p:pic>
      <p:pic>
        <p:nvPicPr>
          <p:cNvPr id="18" name="Picture 2" descr="C:\Users\dbowden\Local Settings\Temporary Internet Files\Content.Outlook\B6GIWJN7\NEQOS ident cmyk.tif"/>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646455" y="5970618"/>
            <a:ext cx="1022134" cy="5724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084296" y="6024593"/>
            <a:ext cx="1291590" cy="40703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3861753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645461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2236234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3441499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2123698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77498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623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1991361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899866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2231389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2138390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2784482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4230103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3694080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3643673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412663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96666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78275"/>
            <a:ext cx="7772400" cy="1470025"/>
          </a:xfrm>
          <a:prstGeom prst="rect">
            <a:avLst/>
          </a:prstGeom>
        </p:spPr>
        <p:txBody>
          <a:bodyPr/>
          <a:lstStyle>
            <a:lvl1pPr algn="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685800" y="4248300"/>
            <a:ext cx="7772400" cy="1088615"/>
          </a:xfrm>
          <a:prstGeom prst="rect">
            <a:avLst/>
          </a:prstGeom>
        </p:spPr>
        <p:txBody>
          <a:bodyPr/>
          <a:lstStyle>
            <a:lvl1pPr marL="0" indent="0" algn="l">
              <a:buNone/>
              <a:tabLst>
                <a:tab pos="1073150" algn="l"/>
              </a:tabLst>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[Presenter/ date]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pic>
        <p:nvPicPr>
          <p:cNvPr id="8" name="Picture 7" descr="NHS Col. Logo.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360" y="5408036"/>
            <a:ext cx="756285" cy="304800"/>
          </a:xfrm>
          <a:prstGeom prst="rect">
            <a:avLst/>
          </a:prstGeom>
          <a:noFill/>
          <a:ln>
            <a:noFill/>
          </a:ln>
        </p:spPr>
      </p:pic>
      <p:sp>
        <p:nvSpPr>
          <p:cNvPr id="9" name="Text Box 15"/>
          <p:cNvSpPr txBox="1">
            <a:spLocks noChangeArrowheads="1"/>
          </p:cNvSpPr>
          <p:nvPr userDrawn="1"/>
        </p:nvSpPr>
        <p:spPr bwMode="auto">
          <a:xfrm>
            <a:off x="2051720" y="5336916"/>
            <a:ext cx="559473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algn="r">
              <a:spcAft>
                <a:spcPts val="0"/>
              </a:spcAft>
            </a:pPr>
            <a:r>
              <a:rPr lang="en-GB" sz="900" b="1" dirty="0">
                <a:effectLst/>
                <a:latin typeface="Arial"/>
                <a:ea typeface="Times New Roman"/>
                <a:cs typeface="Times New Roman"/>
              </a:rPr>
              <a:t>Clinical Commissioning Groups across the North East and Cumbria, Hambleton, </a:t>
            </a:r>
            <a:r>
              <a:rPr lang="en-GB" sz="900" b="1" dirty="0" err="1">
                <a:effectLst/>
                <a:latin typeface="Arial"/>
                <a:ea typeface="Times New Roman"/>
                <a:cs typeface="Times New Roman"/>
              </a:rPr>
              <a:t>Richmondshire</a:t>
            </a:r>
            <a:r>
              <a:rPr lang="en-GB" sz="900" b="1" dirty="0">
                <a:effectLst/>
                <a:latin typeface="Arial"/>
                <a:ea typeface="Times New Roman"/>
                <a:cs typeface="Times New Roman"/>
              </a:rPr>
              <a:t> and Whitby Clinical Commissioning Group and South Tees Hospitals NHS </a:t>
            </a:r>
            <a:r>
              <a:rPr lang="en-GB" sz="900" b="1" dirty="0" smtClean="0">
                <a:effectLst/>
                <a:latin typeface="Arial"/>
                <a:ea typeface="Times New Roman"/>
                <a:cs typeface="Times New Roman"/>
              </a:rPr>
              <a:t>Foundation</a:t>
            </a:r>
            <a:r>
              <a:rPr lang="en-GB" sz="900" b="1" baseline="0" dirty="0" smtClean="0">
                <a:effectLst/>
                <a:latin typeface="Arial"/>
                <a:ea typeface="Times New Roman"/>
                <a:cs typeface="Times New Roman"/>
              </a:rPr>
              <a:t> </a:t>
            </a:r>
            <a:r>
              <a:rPr lang="en-GB" sz="900" b="1" dirty="0" smtClean="0">
                <a:effectLst/>
                <a:latin typeface="Arial"/>
                <a:ea typeface="Times New Roman"/>
                <a:cs typeface="Times New Roman"/>
              </a:rPr>
              <a:t>Trust</a:t>
            </a:r>
            <a:endParaRPr lang="en-GB" sz="1200" dirty="0">
              <a:effectLst/>
              <a:latin typeface="Times New Roman"/>
              <a:ea typeface="Times New Roman"/>
              <a:cs typeface="Times New Roman"/>
            </a:endParaRPr>
          </a:p>
        </p:txBody>
      </p:sp>
      <p:pic>
        <p:nvPicPr>
          <p:cNvPr id="10" name="Picture 9"/>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6100793"/>
            <a:ext cx="944880" cy="462280"/>
          </a:xfrm>
          <a:prstGeom prst="rect">
            <a:avLst/>
          </a:prstGeom>
          <a:noFill/>
          <a:ln>
            <a:noFill/>
          </a:ln>
          <a:extLst>
            <a:ext uri="{FAA26D3D-D897-4be2-8F04-BA451C77F1D7}">
              <ma14:placeholderFlag xmlns:ma14="http://schemas.microsoft.com/office/mac/drawingml/2011/main" xmlns=""/>
            </a:ext>
          </a:extLst>
        </p:spPr>
      </p:pic>
      <p:pic>
        <p:nvPicPr>
          <p:cNvPr id="11" name="Picture 10"/>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41152" y="6024593"/>
            <a:ext cx="1066800" cy="640080"/>
          </a:xfrm>
          <a:prstGeom prst="rect">
            <a:avLst/>
          </a:prstGeom>
          <a:noFill/>
          <a:ln>
            <a:noFill/>
          </a:ln>
          <a:extLst>
            <a:ext uri="{FAA26D3D-D897-4be2-8F04-BA451C77F1D7}">
              <ma14:placeholderFlag xmlns:ma14="http://schemas.microsoft.com/office/mac/drawingml/2011/main" xmlns=""/>
            </a:ext>
          </a:extLst>
        </p:spPr>
      </p:pic>
      <p:grpSp>
        <p:nvGrpSpPr>
          <p:cNvPr id="12" name="Group 11"/>
          <p:cNvGrpSpPr/>
          <p:nvPr userDrawn="1"/>
        </p:nvGrpSpPr>
        <p:grpSpPr>
          <a:xfrm>
            <a:off x="5796136" y="5970618"/>
            <a:ext cx="1388745" cy="734695"/>
            <a:chOff x="0" y="0"/>
            <a:chExt cx="1388745" cy="734695"/>
          </a:xfrm>
        </p:grpSpPr>
        <p:pic>
          <p:nvPicPr>
            <p:cNvPr id="13" name="Picture 12" descr="Macintosh HD:Users:michaelbarlow:Desktop:NECS work:Branding:NECS IDENTITY FILES:NECS ROUNDEL:NECS_ROUNDEL_RG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020" y="0"/>
              <a:ext cx="544830" cy="542925"/>
            </a:xfrm>
            <a:prstGeom prst="rect">
              <a:avLst/>
            </a:prstGeom>
            <a:noFill/>
            <a:ln>
              <a:noFill/>
            </a:ln>
            <a:extLst>
              <a:ext uri="{FAA26D3D-D897-4be2-8F04-BA451C77F1D7}">
                <ma14:placeholderFlag xmlns:ma14="http://schemas.microsoft.com/office/mac/drawingml/2011/main" xmlns=""/>
              </a:ext>
            </a:extLst>
          </p:spPr>
        </p:pic>
        <p:pic>
          <p:nvPicPr>
            <p:cNvPr id="14" name="Picture 13" descr="Macintosh HD:Users:michaelbarlow:Desktop:NECS work:Branding:NECS IDENTITY FILES:STRAPLINE:NECS_STRAPLIN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71500"/>
              <a:ext cx="1388745" cy="163195"/>
            </a:xfrm>
            <a:prstGeom prst="rect">
              <a:avLst/>
            </a:prstGeom>
            <a:noFill/>
            <a:ln>
              <a:noFill/>
            </a:ln>
            <a:extLst>
              <a:ext uri="{FAA26D3D-D897-4be2-8F04-BA451C77F1D7}">
                <ma14:placeholderFlag xmlns:ma14="http://schemas.microsoft.com/office/mac/drawingml/2011/main" xmlns=""/>
              </a:ext>
            </a:extLst>
          </p:spPr>
        </p:pic>
      </p:grpSp>
      <p:cxnSp>
        <p:nvCxnSpPr>
          <p:cNvPr id="15" name="Line 21"/>
          <p:cNvCxnSpPr>
            <a:cxnSpLocks noChangeShapeType="1"/>
          </p:cNvCxnSpPr>
          <p:nvPr userDrawn="1"/>
        </p:nvCxnSpPr>
        <p:spPr bwMode="auto">
          <a:xfrm>
            <a:off x="467544" y="5113396"/>
            <a:ext cx="8136904" cy="0"/>
          </a:xfrm>
          <a:prstGeom prst="line">
            <a:avLst/>
          </a:prstGeom>
          <a:noFill/>
          <a:ln w="9525">
            <a:solidFill>
              <a:schemeClr val="tx2">
                <a:lumMod val="60000"/>
                <a:lumOff val="40000"/>
              </a:schemeClr>
            </a:solidFill>
            <a:round/>
            <a:headEnd/>
            <a:tailEnd/>
          </a:ln>
          <a:extLst>
            <a:ext uri="{909E8E84-426E-40DD-AFC4-6F175D3DCCD1}">
              <a14:hiddenFill xmlns:a14="http://schemas.microsoft.com/office/drawing/2010/main">
                <a:noFill/>
              </a14:hiddenFill>
            </a:ext>
          </a:extLst>
        </p:spPr>
      </p:cxnSp>
      <p:sp>
        <p:nvSpPr>
          <p:cNvPr id="16" name="Rectangle 15"/>
          <p:cNvSpPr/>
          <p:nvPr userDrawn="1"/>
        </p:nvSpPr>
        <p:spPr>
          <a:xfrm>
            <a:off x="7040865" y="6100793"/>
            <a:ext cx="1706284" cy="604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Back Pain logo v4.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67544" y="404664"/>
            <a:ext cx="8136904" cy="2373611"/>
          </a:xfrm>
          <a:prstGeom prst="rect">
            <a:avLst/>
          </a:prstGeom>
        </p:spPr>
      </p:pic>
      <p:pic>
        <p:nvPicPr>
          <p:cNvPr id="18" name="Picture 2" descr="C:\Users\dbowden\Local Settings\Temporary Internet Files\Content.Outlook\B6GIWJN7\NEQOS ident cmyk.tif"/>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646455" y="5970618"/>
            <a:ext cx="1022134" cy="5724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084296" y="6024593"/>
            <a:ext cx="1291590" cy="40703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Tree>
    <p:extLst>
      <p:ext uri="{BB962C8B-B14F-4D97-AF65-F5344CB8AC3E}">
        <p14:creationId xmlns:p14="http://schemas.microsoft.com/office/powerpoint/2010/main" val="578409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947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1014413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330075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689338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746031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1458377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2579897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1254681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3478858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85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430195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491450"/>
            <a:ext cx="2133600" cy="365125"/>
          </a:xfrm>
          <a:prstGeom prst="rect">
            <a:avLst/>
          </a:prstGeom>
        </p:spPr>
        <p:txBody>
          <a:bodyPr/>
          <a:lstStyle>
            <a:lvl1pPr>
              <a:defRPr sz="1100">
                <a:solidFill>
                  <a:srgbClr val="FFFFFF"/>
                </a:solidFill>
                <a:latin typeface="Frutiger LT 55 Roman"/>
                <a:cs typeface="Frutiger LT 55 Roman"/>
              </a:defRPr>
            </a:lvl1pPr>
          </a:lstStyle>
          <a:p>
            <a:fld id="{37B1B859-1D59-2644-A368-5E0FDD27A266}" type="datetimeFigureOut">
              <a:rPr lang="en-US" smtClean="0"/>
              <a:pPr/>
              <a:t>7/3/2017</a:t>
            </a:fld>
            <a:endParaRPr lang="en-US" dirty="0"/>
          </a:p>
        </p:txBody>
      </p:sp>
      <p:sp>
        <p:nvSpPr>
          <p:cNvPr id="6" name="Slide Number Placeholder 5"/>
          <p:cNvSpPr>
            <a:spLocks noGrp="1"/>
          </p:cNvSpPr>
          <p:nvPr>
            <p:ph type="sldNum" sz="quarter" idx="12"/>
          </p:nvPr>
        </p:nvSpPr>
        <p:spPr>
          <a:xfrm>
            <a:off x="6553200" y="6491450"/>
            <a:ext cx="2133600" cy="365125"/>
          </a:xfrm>
          <a:prstGeom prst="rect">
            <a:avLst/>
          </a:prstGeom>
        </p:spPr>
        <p:txBody>
          <a:bodyPr/>
          <a:lstStyle>
            <a:lvl1pPr algn="r">
              <a:defRPr sz="1100">
                <a:solidFill>
                  <a:srgbClr val="FFFFFF"/>
                </a:solidFill>
                <a:latin typeface="Frutiger LT 55 Roman"/>
                <a:cs typeface="Frutiger LT 55 Roman"/>
              </a:defRPr>
            </a:lvl1pPr>
          </a:lstStyle>
          <a:p>
            <a:fld id="{D5CA8310-FC3F-DC40-BEC6-CC5AEE1C5FA9}" type="slidenum">
              <a:rPr lang="en-US" smtClean="0"/>
              <a:pPr/>
              <a:t>‹#›</a:t>
            </a:fld>
            <a:endParaRPr lang="en-US" dirty="0"/>
          </a:p>
        </p:txBody>
      </p:sp>
      <p:sp>
        <p:nvSpPr>
          <p:cNvPr id="7" name="Title Placeholder 1"/>
          <p:cNvSpPr>
            <a:spLocks noGrp="1"/>
          </p:cNvSpPr>
          <p:nvPr>
            <p:ph type="title"/>
          </p:nvPr>
        </p:nvSpPr>
        <p:spPr>
          <a:xfrm>
            <a:off x="457200" y="1417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8" name="Text Placeholder 2"/>
          <p:cNvSpPr>
            <a:spLocks noGrp="1"/>
          </p:cNvSpPr>
          <p:nvPr>
            <p:ph idx="1"/>
          </p:nvPr>
        </p:nvSpPr>
        <p:spPr>
          <a:xfrm>
            <a:off x="457200" y="2680435"/>
            <a:ext cx="8229600" cy="3219476"/>
          </a:xfrm>
          <a:prstGeom prst="rect">
            <a:avLst/>
          </a:prstGeom>
        </p:spPr>
        <p:txBody>
          <a:bodyPr vert="horz" lIns="91440" tIns="45720" rIns="91440" bIns="45720" rtlCol="0">
            <a:normAutofit/>
          </a:bodyPr>
          <a:lstStyle/>
          <a:p>
            <a:pPr lvl="0"/>
            <a:r>
              <a:rPr lang="en-US" dirty="0" smtClean="0"/>
              <a:t>Subtitle</a:t>
            </a:r>
            <a:endParaRPr lang="en-US" dirty="0"/>
          </a:p>
        </p:txBody>
      </p:sp>
    </p:spTree>
    <p:extLst>
      <p:ext uri="{BB962C8B-B14F-4D97-AF65-F5344CB8AC3E}">
        <p14:creationId xmlns:p14="http://schemas.microsoft.com/office/powerpoint/2010/main" val="229024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00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491450"/>
            <a:ext cx="2133600" cy="365125"/>
          </a:xfrm>
          <a:prstGeom prst="rect">
            <a:avLst/>
          </a:prstGeom>
        </p:spPr>
        <p:txBody>
          <a:bodyPr/>
          <a:lstStyle>
            <a:lvl1pPr>
              <a:defRPr sz="1100">
                <a:solidFill>
                  <a:srgbClr val="FFFFFF"/>
                </a:solidFill>
                <a:latin typeface="Frutiger LT 55 Roman"/>
                <a:cs typeface="Frutiger LT 55 Roman"/>
              </a:defRPr>
            </a:lvl1pPr>
          </a:lstStyle>
          <a:p>
            <a:fld id="{37B1B859-1D59-2644-A368-5E0FDD27A266}" type="datetimeFigureOut">
              <a:rPr lang="en-US" smtClean="0"/>
              <a:pPr/>
              <a:t>7/3/2017</a:t>
            </a:fld>
            <a:endParaRPr lang="en-US" dirty="0"/>
          </a:p>
        </p:txBody>
      </p:sp>
      <p:sp>
        <p:nvSpPr>
          <p:cNvPr id="6" name="Slide Number Placeholder 5"/>
          <p:cNvSpPr>
            <a:spLocks noGrp="1"/>
          </p:cNvSpPr>
          <p:nvPr>
            <p:ph type="sldNum" sz="quarter" idx="12"/>
          </p:nvPr>
        </p:nvSpPr>
        <p:spPr>
          <a:xfrm>
            <a:off x="6553200" y="6491450"/>
            <a:ext cx="2133600" cy="365125"/>
          </a:xfrm>
          <a:prstGeom prst="rect">
            <a:avLst/>
          </a:prstGeom>
        </p:spPr>
        <p:txBody>
          <a:bodyPr/>
          <a:lstStyle>
            <a:lvl1pPr algn="r">
              <a:defRPr sz="1100">
                <a:solidFill>
                  <a:srgbClr val="FFFFFF"/>
                </a:solidFill>
                <a:latin typeface="Frutiger LT 55 Roman"/>
                <a:cs typeface="Frutiger LT 55 Roman"/>
              </a:defRPr>
            </a:lvl1pPr>
          </a:lstStyle>
          <a:p>
            <a:fld id="{D5CA8310-FC3F-DC40-BEC6-CC5AEE1C5FA9}" type="slidenum">
              <a:rPr lang="en-US" smtClean="0"/>
              <a:pPr/>
              <a:t>‹#›</a:t>
            </a:fld>
            <a:endParaRPr lang="en-US" dirty="0"/>
          </a:p>
        </p:txBody>
      </p:sp>
      <p:sp>
        <p:nvSpPr>
          <p:cNvPr id="7" name="Title Placeholder 1"/>
          <p:cNvSpPr>
            <a:spLocks noGrp="1"/>
          </p:cNvSpPr>
          <p:nvPr>
            <p:ph type="title"/>
          </p:nvPr>
        </p:nvSpPr>
        <p:spPr>
          <a:xfrm>
            <a:off x="457200" y="1417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8" name="Text Placeholder 2"/>
          <p:cNvSpPr>
            <a:spLocks noGrp="1"/>
          </p:cNvSpPr>
          <p:nvPr>
            <p:ph idx="1"/>
          </p:nvPr>
        </p:nvSpPr>
        <p:spPr>
          <a:xfrm>
            <a:off x="457200" y="2680435"/>
            <a:ext cx="8229600" cy="3219476"/>
          </a:xfrm>
          <a:prstGeom prst="rect">
            <a:avLst/>
          </a:prstGeom>
        </p:spPr>
        <p:txBody>
          <a:bodyPr vert="horz" lIns="91440" tIns="45720" rIns="91440" bIns="45720" rtlCol="0">
            <a:normAutofit/>
          </a:bodyPr>
          <a:lstStyle/>
          <a:p>
            <a:pPr lvl="0"/>
            <a:r>
              <a:rPr lang="en-US" dirty="0" smtClean="0"/>
              <a:t>Subtitle</a:t>
            </a:r>
            <a:endParaRPr lang="en-US" dirty="0"/>
          </a:p>
        </p:txBody>
      </p:sp>
    </p:spTree>
    <p:extLst>
      <p:ext uri="{BB962C8B-B14F-4D97-AF65-F5344CB8AC3E}">
        <p14:creationId xmlns:p14="http://schemas.microsoft.com/office/powerpoint/2010/main" val="214553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105337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77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57200" y="1356457"/>
            <a:ext cx="8229600" cy="609243"/>
          </a:xfrm>
          <a:prstGeom prst="rect">
            <a:avLst/>
          </a:prstGeom>
        </p:spPr>
        <p:txBody>
          <a:bodyPr vert="horz" lIns="91440" tIns="45720" rIns="91440" bIns="45720" rtlCol="0">
            <a:normAutofit/>
          </a:bodyPr>
          <a:lstStyle>
            <a:lvl1pPr algn="l">
              <a:defRPr sz="2800">
                <a:solidFill>
                  <a:schemeClr val="accent1"/>
                </a:solidFill>
              </a:defRPr>
            </a:lvl1pPr>
          </a:lstStyle>
          <a:p>
            <a:pPr lvl="0"/>
            <a:r>
              <a:rPr lang="en-US" dirty="0" smtClean="0"/>
              <a:t>Introduction</a:t>
            </a:r>
            <a:endParaRPr lang="en-US" dirty="0"/>
          </a:p>
        </p:txBody>
      </p:sp>
      <p:sp>
        <p:nvSpPr>
          <p:cNvPr id="8" name="Text Placeholder 2"/>
          <p:cNvSpPr>
            <a:spLocks noGrp="1"/>
          </p:cNvSpPr>
          <p:nvPr>
            <p:ph idx="10" hasCustomPrompt="1"/>
          </p:nvPr>
        </p:nvSpPr>
        <p:spPr>
          <a:xfrm>
            <a:off x="457200" y="2110050"/>
            <a:ext cx="8229600" cy="609243"/>
          </a:xfrm>
          <a:prstGeom prst="rect">
            <a:avLst/>
          </a:prstGeom>
        </p:spPr>
        <p:txBody>
          <a:bodyPr vert="horz" lIns="91440" tIns="45720" rIns="91440" bIns="45720" rtlCol="0">
            <a:normAutofit/>
          </a:bodyPr>
          <a:lstStyle>
            <a:lvl1pPr algn="l">
              <a:defRPr sz="1400">
                <a:solidFill>
                  <a:schemeClr val="tx1">
                    <a:lumMod val="65000"/>
                    <a:lumOff val="35000"/>
                  </a:schemeClr>
                </a:solidFill>
                <a:latin typeface="Frutiger LT 55 Roman"/>
                <a:cs typeface="Frutiger LT 55 Roman"/>
              </a:defRPr>
            </a:lvl1pPr>
          </a:lstStyle>
          <a:p>
            <a:pPr lvl="0"/>
            <a:r>
              <a:rPr lang="en-US" dirty="0" smtClean="0"/>
              <a:t>Text</a:t>
            </a:r>
            <a:endParaRPr lang="en-US" dirty="0"/>
          </a:p>
        </p:txBody>
      </p:sp>
    </p:spTree>
    <p:extLst>
      <p:ext uri="{BB962C8B-B14F-4D97-AF65-F5344CB8AC3E}">
        <p14:creationId xmlns:p14="http://schemas.microsoft.com/office/powerpoint/2010/main" val="3626660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theme" Target="../theme/theme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2799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729" r:id="rId3"/>
    <p:sldLayoutId id="2147483744" r:id="rId4"/>
    <p:sldLayoutId id="2147483673" r:id="rId5"/>
    <p:sldLayoutId id="214748367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706555"/>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7251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81"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780928"/>
            <a:ext cx="7772400" cy="2160240"/>
          </a:xfrm>
        </p:spPr>
        <p:txBody>
          <a:bodyPr>
            <a:normAutofit/>
          </a:bodyPr>
          <a:lstStyle/>
          <a:p>
            <a:pPr algn="ctr"/>
            <a:r>
              <a:rPr lang="en-US" dirty="0" smtClean="0">
                <a:solidFill>
                  <a:schemeClr val="tx1"/>
                </a:solidFill>
              </a:rPr>
              <a:t>ACUTE BACK PAIN </a:t>
            </a:r>
            <a:r>
              <a:rPr lang="en-US" dirty="0" smtClean="0"/>
              <a:t>PATHWAY</a:t>
            </a:r>
            <a:br>
              <a:rPr lang="en-US" dirty="0" smtClean="0"/>
            </a:br>
            <a:r>
              <a:rPr lang="en-US" dirty="0" smtClean="0"/>
              <a:t>RED </a:t>
            </a:r>
            <a:r>
              <a:rPr lang="en-US" dirty="0"/>
              <a:t>FLAGS</a:t>
            </a:r>
            <a:br>
              <a:rPr lang="en-US" dirty="0"/>
            </a:br>
            <a:endParaRPr lang="en-US" dirty="0">
              <a:solidFill>
                <a:schemeClr val="tx1"/>
              </a:solidFill>
            </a:endParaRPr>
          </a:p>
        </p:txBody>
      </p:sp>
      <p:pic>
        <p:nvPicPr>
          <p:cNvPr id="5" name="Picture 4" descr="NHS Co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6045205"/>
            <a:ext cx="756285" cy="30480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67544" y="6100793"/>
            <a:ext cx="944880" cy="462280"/>
          </a:xfrm>
          <a:prstGeom prst="rect">
            <a:avLst/>
          </a:prstGeom>
          <a:noFill/>
          <a:ln>
            <a:noFill/>
          </a:ln>
          <a:extLst>
            <a:ext uri="{FAA26D3D-D897-4be2-8F04-BA451C77F1D7}">
              <ma14:placeholderFlag xmlns="" xmlns:ma14="http://schemas.microsoft.com/office/mac/drawingml/2011/main"/>
            </a:ext>
          </a:extLst>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2123728" y="6091903"/>
            <a:ext cx="1291590" cy="407035"/>
          </a:xfrm>
          <a:prstGeom prst="rect">
            <a:avLst/>
          </a:prstGeom>
          <a:noFill/>
          <a:ln>
            <a:noFill/>
          </a:ln>
          <a:extLst>
            <a:ext uri="{FAA26D3D-D897-4be2-8F04-BA451C77F1D7}">
              <ma14:placeholderFlag xmlns="" xmlns:ma14="http://schemas.microsoft.com/office/mac/drawingml/2011/main"/>
            </a:ext>
          </a:extLst>
        </p:spPr>
      </p:pic>
      <p:pic>
        <p:nvPicPr>
          <p:cNvPr id="9" name="Picture 8"/>
          <p:cNvPicPr/>
          <p:nvPr/>
        </p:nvPicPr>
        <p:blipFill>
          <a:blip r:embed="rId6">
            <a:extLst>
              <a:ext uri="{28A0092B-C50C-407E-A947-70E740481C1C}">
                <a14:useLocalDpi xmlns:a14="http://schemas.microsoft.com/office/drawing/2010/main" val="0"/>
              </a:ext>
            </a:extLst>
          </a:blip>
          <a:srcRect/>
          <a:stretch>
            <a:fillRect/>
          </a:stretch>
        </p:blipFill>
        <p:spPr bwMode="auto">
          <a:xfrm>
            <a:off x="4141152" y="6024593"/>
            <a:ext cx="1066800" cy="640080"/>
          </a:xfrm>
          <a:prstGeom prst="rect">
            <a:avLst/>
          </a:prstGeom>
          <a:noFill/>
          <a:ln>
            <a:noFill/>
          </a:ln>
          <a:extLst>
            <a:ext uri="{FAA26D3D-D897-4be2-8F04-BA451C77F1D7}">
              <ma14:placeholderFlag xmlns="" xmlns:ma14="http://schemas.microsoft.com/office/mac/drawingml/2011/main"/>
            </a:ext>
          </a:extLst>
        </p:spPr>
      </p:pic>
      <p:grpSp>
        <p:nvGrpSpPr>
          <p:cNvPr id="10" name="Group 9"/>
          <p:cNvGrpSpPr/>
          <p:nvPr/>
        </p:nvGrpSpPr>
        <p:grpSpPr>
          <a:xfrm>
            <a:off x="5796136" y="5970618"/>
            <a:ext cx="1388745" cy="734695"/>
            <a:chOff x="0" y="0"/>
            <a:chExt cx="1388745" cy="734695"/>
          </a:xfrm>
        </p:grpSpPr>
        <p:pic>
          <p:nvPicPr>
            <p:cNvPr id="13" name="Picture 12" descr="Macintosh HD:Users:michaelbarlow:Desktop:NECS work:Branding:NECS IDENTITY FILES:NECS ROUNDEL:NECS_ROUNDEL_RGB.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020" y="0"/>
              <a:ext cx="544830" cy="542925"/>
            </a:xfrm>
            <a:prstGeom prst="rect">
              <a:avLst/>
            </a:prstGeom>
            <a:noFill/>
            <a:ln>
              <a:noFill/>
            </a:ln>
            <a:extLst>
              <a:ext uri="{FAA26D3D-D897-4be2-8F04-BA451C77F1D7}">
                <ma14:placeholderFlag xmlns="" xmlns:ma14="http://schemas.microsoft.com/office/mac/drawingml/2011/main"/>
              </a:ext>
            </a:extLst>
          </p:spPr>
        </p:pic>
        <p:pic>
          <p:nvPicPr>
            <p:cNvPr id="14" name="Picture 13" descr="Macintosh HD:Users:michaelbarlow:Desktop:NECS work:Branding:NECS IDENTITY FILES:STRAPLINE:NECS_STRAPLINE.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71500"/>
              <a:ext cx="1388745" cy="163195"/>
            </a:xfrm>
            <a:prstGeom prst="rect">
              <a:avLst/>
            </a:prstGeom>
            <a:noFill/>
            <a:ln>
              <a:noFill/>
            </a:ln>
            <a:extLst>
              <a:ext uri="{FAA26D3D-D897-4be2-8F04-BA451C77F1D7}">
                <ma14:placeholderFlag xmlns="" xmlns:ma14="http://schemas.microsoft.com/office/mac/drawingml/2011/main"/>
              </a:ext>
            </a:extLst>
          </p:spPr>
        </p:pic>
      </p:grpSp>
      <p:cxnSp>
        <p:nvCxnSpPr>
          <p:cNvPr id="12" name="Line 21"/>
          <p:cNvCxnSpPr>
            <a:cxnSpLocks noChangeShapeType="1"/>
          </p:cNvCxnSpPr>
          <p:nvPr/>
        </p:nvCxnSpPr>
        <p:spPr bwMode="auto">
          <a:xfrm>
            <a:off x="467544" y="5113396"/>
            <a:ext cx="8136904" cy="0"/>
          </a:xfrm>
          <a:prstGeom prst="line">
            <a:avLst/>
          </a:prstGeom>
          <a:noFill/>
          <a:ln w="9525">
            <a:solidFill>
              <a:schemeClr val="tx2">
                <a:lumMod val="60000"/>
                <a:lumOff val="40000"/>
              </a:schemeClr>
            </a:solidFill>
            <a:round/>
            <a:headEnd/>
            <a:tailEnd/>
          </a:ln>
          <a:extLst>
            <a:ext uri="{909E8E84-426E-40DD-AFC4-6F175D3DCCD1}">
              <a14:hiddenFill xmlns:a14="http://schemas.microsoft.com/office/drawing/2010/main">
                <a:noFill/>
              </a14:hiddenFill>
            </a:ext>
          </a:extLst>
        </p:spPr>
      </p:cxnSp>
      <p:pic>
        <p:nvPicPr>
          <p:cNvPr id="15" name="Picture 14" descr="Back Pain logo v4.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544" y="404664"/>
            <a:ext cx="8136904" cy="2373611"/>
          </a:xfrm>
          <a:prstGeom prst="rect">
            <a:avLst/>
          </a:prstGeom>
        </p:spPr>
      </p:pic>
    </p:spTree>
    <p:extLst>
      <p:ext uri="{BB962C8B-B14F-4D97-AF65-F5344CB8AC3E}">
        <p14:creationId xmlns:p14="http://schemas.microsoft.com/office/powerpoint/2010/main" val="1203604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6571" y="333199"/>
            <a:ext cx="8229600" cy="609243"/>
          </a:xfrm>
        </p:spPr>
        <p:txBody>
          <a:bodyPr>
            <a:normAutofit/>
          </a:bodyPr>
          <a:lstStyle/>
          <a:p>
            <a:pPr marL="0" indent="0">
              <a:buNone/>
            </a:pPr>
            <a:r>
              <a:rPr lang="en-GB" dirty="0">
                <a:solidFill>
                  <a:schemeClr val="tx1"/>
                </a:solidFill>
                <a:latin typeface="+mj-lt"/>
                <a:cs typeface="Frutiger LT 55 Roman"/>
              </a:rPr>
              <a:t>Red flags- make you think!</a:t>
            </a:r>
          </a:p>
          <a:p>
            <a:endParaRPr lang="en-GB" dirty="0">
              <a:solidFill>
                <a:schemeClr val="tx1"/>
              </a:solidFill>
            </a:endParaRPr>
          </a:p>
        </p:txBody>
      </p:sp>
      <p:sp>
        <p:nvSpPr>
          <p:cNvPr id="5" name="Content Placeholder 4"/>
          <p:cNvSpPr>
            <a:spLocks noGrp="1"/>
          </p:cNvSpPr>
          <p:nvPr>
            <p:ph idx="10"/>
          </p:nvPr>
        </p:nvSpPr>
        <p:spPr>
          <a:xfrm>
            <a:off x="457200" y="942442"/>
            <a:ext cx="8229600" cy="5534558"/>
          </a:xfrm>
        </p:spPr>
        <p:txBody>
          <a:bodyPr>
            <a:noAutofit/>
          </a:bodyPr>
          <a:lstStyle/>
          <a:p>
            <a:pPr>
              <a:buFont typeface="Arial" pitchFamily="34" charset="0"/>
              <a:buChar char="•"/>
            </a:pPr>
            <a:r>
              <a:rPr lang="en-GB" sz="2000" dirty="0" smtClean="0">
                <a:solidFill>
                  <a:schemeClr val="tx1">
                    <a:lumMod val="95000"/>
                    <a:lumOff val="5000"/>
                  </a:schemeClr>
                </a:solidFill>
                <a:latin typeface="+mn-lt"/>
              </a:rPr>
              <a:t>H/O cancer</a:t>
            </a:r>
          </a:p>
          <a:p>
            <a:pPr>
              <a:buFont typeface="Arial" pitchFamily="34" charset="0"/>
              <a:buChar char="•"/>
            </a:pPr>
            <a:r>
              <a:rPr lang="en-GB" sz="2000" dirty="0" smtClean="0">
                <a:solidFill>
                  <a:schemeClr val="tx1">
                    <a:lumMod val="95000"/>
                    <a:lumOff val="5000"/>
                  </a:schemeClr>
                </a:solidFill>
                <a:latin typeface="+mn-lt"/>
              </a:rPr>
              <a:t>Recent unexplained weight loss</a:t>
            </a:r>
          </a:p>
          <a:p>
            <a:pPr>
              <a:buFont typeface="Arial" pitchFamily="34" charset="0"/>
              <a:buChar char="•"/>
            </a:pPr>
            <a:r>
              <a:rPr lang="en-GB" sz="2000" dirty="0" smtClean="0">
                <a:solidFill>
                  <a:schemeClr val="tx1">
                    <a:lumMod val="95000"/>
                    <a:lumOff val="5000"/>
                  </a:schemeClr>
                </a:solidFill>
                <a:latin typeface="+mn-lt"/>
              </a:rPr>
              <a:t>Progressive neurological symptoms, limb weakness</a:t>
            </a:r>
          </a:p>
          <a:p>
            <a:pPr>
              <a:buFont typeface="Arial" pitchFamily="34" charset="0"/>
              <a:buChar char="•"/>
            </a:pPr>
            <a:r>
              <a:rPr lang="en-GB" sz="2000" dirty="0" smtClean="0">
                <a:solidFill>
                  <a:schemeClr val="tx1">
                    <a:lumMod val="95000"/>
                    <a:lumOff val="5000"/>
                  </a:schemeClr>
                </a:solidFill>
                <a:latin typeface="+mn-lt"/>
              </a:rPr>
              <a:t>Bilateral leg sciatica</a:t>
            </a:r>
          </a:p>
          <a:p>
            <a:pPr>
              <a:buFont typeface="Arial" pitchFamily="34" charset="0"/>
              <a:buChar char="•"/>
            </a:pPr>
            <a:r>
              <a:rPr lang="en-GB" sz="2000" dirty="0" smtClean="0">
                <a:solidFill>
                  <a:schemeClr val="tx1">
                    <a:lumMod val="95000"/>
                    <a:lumOff val="5000"/>
                  </a:schemeClr>
                </a:solidFill>
                <a:latin typeface="+mn-lt"/>
              </a:rPr>
              <a:t>Positive Babinski ( </a:t>
            </a:r>
            <a:r>
              <a:rPr lang="en-GB" sz="2000" dirty="0" err="1" smtClean="0">
                <a:solidFill>
                  <a:schemeClr val="tx1">
                    <a:lumMod val="95000"/>
                    <a:lumOff val="5000"/>
                  </a:schemeClr>
                </a:solidFill>
                <a:latin typeface="+mn-lt"/>
              </a:rPr>
              <a:t>upgoing</a:t>
            </a:r>
            <a:r>
              <a:rPr lang="en-GB" sz="2000" dirty="0" smtClean="0">
                <a:solidFill>
                  <a:schemeClr val="tx1">
                    <a:lumMod val="95000"/>
                    <a:lumOff val="5000"/>
                  </a:schemeClr>
                </a:solidFill>
                <a:latin typeface="+mn-lt"/>
              </a:rPr>
              <a:t> </a:t>
            </a:r>
            <a:r>
              <a:rPr lang="en-GB" sz="2000" dirty="0" err="1" smtClean="0">
                <a:solidFill>
                  <a:schemeClr val="tx1">
                    <a:lumMod val="95000"/>
                    <a:lumOff val="5000"/>
                  </a:schemeClr>
                </a:solidFill>
                <a:latin typeface="+mn-lt"/>
              </a:rPr>
              <a:t>plantars</a:t>
            </a:r>
            <a:r>
              <a:rPr lang="en-GB" sz="2000" dirty="0" smtClean="0">
                <a:solidFill>
                  <a:schemeClr val="tx1">
                    <a:lumMod val="95000"/>
                    <a:lumOff val="5000"/>
                  </a:schemeClr>
                </a:solidFill>
                <a:latin typeface="+mn-lt"/>
              </a:rPr>
              <a:t>)</a:t>
            </a:r>
          </a:p>
          <a:p>
            <a:pPr>
              <a:buFont typeface="Arial" pitchFamily="34" charset="0"/>
              <a:buChar char="•"/>
            </a:pPr>
            <a:r>
              <a:rPr lang="en-GB" sz="2000" dirty="0" smtClean="0">
                <a:solidFill>
                  <a:schemeClr val="tx1">
                    <a:lumMod val="95000"/>
                    <a:lumOff val="5000"/>
                  </a:schemeClr>
                </a:solidFill>
                <a:latin typeface="+mn-lt"/>
              </a:rPr>
              <a:t>Altered </a:t>
            </a:r>
            <a:r>
              <a:rPr lang="en-GB" sz="2000" dirty="0" err="1" smtClean="0">
                <a:solidFill>
                  <a:schemeClr val="tx1">
                    <a:lumMod val="95000"/>
                    <a:lumOff val="5000"/>
                  </a:schemeClr>
                </a:solidFill>
                <a:latin typeface="+mn-lt"/>
              </a:rPr>
              <a:t>perinaeal</a:t>
            </a:r>
            <a:r>
              <a:rPr lang="en-GB" sz="2000" dirty="0" smtClean="0">
                <a:solidFill>
                  <a:schemeClr val="tx1">
                    <a:lumMod val="95000"/>
                    <a:lumOff val="5000"/>
                  </a:schemeClr>
                </a:solidFill>
                <a:latin typeface="+mn-lt"/>
              </a:rPr>
              <a:t> sensation with reduced anal tone and squeeze</a:t>
            </a:r>
          </a:p>
          <a:p>
            <a:pPr>
              <a:buFont typeface="Arial" pitchFamily="34" charset="0"/>
              <a:buChar char="•"/>
            </a:pPr>
            <a:r>
              <a:rPr lang="en-GB" sz="2000" dirty="0" smtClean="0">
                <a:solidFill>
                  <a:schemeClr val="tx1">
                    <a:lumMod val="95000"/>
                    <a:lumOff val="5000"/>
                  </a:schemeClr>
                </a:solidFill>
                <a:latin typeface="+mn-lt"/>
              </a:rPr>
              <a:t>Recent change in bladder/bowel control and or sexual function</a:t>
            </a:r>
          </a:p>
          <a:p>
            <a:pPr>
              <a:buFont typeface="Arial" pitchFamily="34" charset="0"/>
              <a:buChar char="•"/>
            </a:pPr>
            <a:r>
              <a:rPr lang="en-GB" sz="2000" dirty="0" smtClean="0">
                <a:solidFill>
                  <a:schemeClr val="tx1">
                    <a:lumMod val="95000"/>
                    <a:lumOff val="5000"/>
                  </a:schemeClr>
                </a:solidFill>
                <a:latin typeface="+mn-lt"/>
              </a:rPr>
              <a:t>Fever/patient feeling systemically unwell</a:t>
            </a:r>
          </a:p>
          <a:p>
            <a:pPr>
              <a:buFont typeface="Arial" pitchFamily="34" charset="0"/>
              <a:buChar char="•"/>
            </a:pPr>
            <a:r>
              <a:rPr lang="en-GB" sz="2000" dirty="0" smtClean="0">
                <a:solidFill>
                  <a:schemeClr val="tx1">
                    <a:lumMod val="95000"/>
                    <a:lumOff val="5000"/>
                  </a:schemeClr>
                </a:solidFill>
                <a:latin typeface="+mn-lt"/>
              </a:rPr>
              <a:t>Prolonged steroid use</a:t>
            </a:r>
          </a:p>
          <a:p>
            <a:pPr>
              <a:buFont typeface="Arial" pitchFamily="34" charset="0"/>
              <a:buChar char="•"/>
            </a:pPr>
            <a:r>
              <a:rPr lang="en-GB" sz="2000" dirty="0" smtClean="0">
                <a:solidFill>
                  <a:schemeClr val="tx1">
                    <a:lumMod val="95000"/>
                    <a:lumOff val="5000"/>
                  </a:schemeClr>
                </a:solidFill>
                <a:latin typeface="+mn-lt"/>
              </a:rPr>
              <a:t>Unrelieved, continuous night pain</a:t>
            </a:r>
          </a:p>
          <a:p>
            <a:pPr>
              <a:buFont typeface="Arial" pitchFamily="34" charset="0"/>
              <a:buChar char="•"/>
            </a:pPr>
            <a:r>
              <a:rPr lang="en-GB" sz="2000" dirty="0" smtClean="0">
                <a:solidFill>
                  <a:schemeClr val="tx1">
                    <a:lumMod val="95000"/>
                    <a:lumOff val="5000"/>
                  </a:schemeClr>
                </a:solidFill>
                <a:latin typeface="+mn-lt"/>
              </a:rPr>
              <a:t>New onset back pain &lt; 16 and &gt;60</a:t>
            </a:r>
            <a:r>
              <a:rPr lang="en-GB" sz="2000" dirty="0" smtClean="0">
                <a:latin typeface="+mn-lt"/>
              </a:rPr>
              <a:t> </a:t>
            </a:r>
          </a:p>
          <a:p>
            <a:pPr>
              <a:buFont typeface="Arial" pitchFamily="34" charset="0"/>
              <a:buChar char="•"/>
            </a:pPr>
            <a:r>
              <a:rPr lang="en-GB" sz="2000" dirty="0" err="1" smtClean="0">
                <a:solidFill>
                  <a:schemeClr val="tx1">
                    <a:lumMod val="95000"/>
                    <a:lumOff val="5000"/>
                  </a:schemeClr>
                </a:solidFill>
                <a:latin typeface="+mn-lt"/>
              </a:rPr>
              <a:t>Immunocompromised</a:t>
            </a:r>
            <a:r>
              <a:rPr lang="en-GB" sz="2000" dirty="0" smtClean="0">
                <a:solidFill>
                  <a:schemeClr val="tx1">
                    <a:lumMod val="95000"/>
                    <a:lumOff val="5000"/>
                  </a:schemeClr>
                </a:solidFill>
                <a:latin typeface="+mn-lt"/>
              </a:rPr>
              <a:t>- steroids, diabetes, biologics and other </a:t>
            </a:r>
            <a:r>
              <a:rPr lang="en-GB" sz="2000" dirty="0" err="1" smtClean="0">
                <a:solidFill>
                  <a:schemeClr val="tx1">
                    <a:lumMod val="95000"/>
                    <a:lumOff val="5000"/>
                  </a:schemeClr>
                </a:solidFill>
                <a:latin typeface="+mn-lt"/>
              </a:rPr>
              <a:t>immunosuppressants</a:t>
            </a:r>
            <a:endParaRPr lang="en-GB" sz="2000" dirty="0">
              <a:solidFill>
                <a:schemeClr val="tx1">
                  <a:lumMod val="95000"/>
                  <a:lumOff val="5000"/>
                </a:schemeClr>
              </a:solidFill>
              <a:latin typeface="+mn-lt"/>
            </a:endParaRPr>
          </a:p>
          <a:p>
            <a:pPr marL="0" indent="0">
              <a:buNone/>
            </a:pPr>
            <a:endParaRPr lang="en-GB" sz="1800" dirty="0">
              <a:latin typeface="+mn-lt"/>
            </a:endParaRPr>
          </a:p>
        </p:txBody>
      </p:sp>
      <p:pic>
        <p:nvPicPr>
          <p:cNvPr id="6" name="Picture 5" descr="Back Pain logo v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956202"/>
            <a:ext cx="2635448" cy="768785"/>
          </a:xfrm>
          <a:prstGeom prst="rect">
            <a:avLst/>
          </a:prstGeom>
        </p:spPr>
      </p:pic>
    </p:spTree>
    <p:extLst>
      <p:ext uri="{BB962C8B-B14F-4D97-AF65-F5344CB8AC3E}">
        <p14:creationId xmlns:p14="http://schemas.microsoft.com/office/powerpoint/2010/main" val="43633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260648"/>
            <a:ext cx="8229600" cy="609243"/>
          </a:xfrm>
        </p:spPr>
        <p:txBody>
          <a:bodyPr>
            <a:normAutofit/>
          </a:bodyPr>
          <a:lstStyle/>
          <a:p>
            <a:pPr marL="0" indent="0" algn="ctr">
              <a:buNone/>
            </a:pPr>
            <a:r>
              <a:rPr lang="en-GB" dirty="0">
                <a:solidFill>
                  <a:schemeClr val="tx1"/>
                </a:solidFill>
                <a:latin typeface="+mj-lt"/>
                <a:cs typeface="Frutiger LT 55 Roman"/>
              </a:rPr>
              <a:t>Red </a:t>
            </a:r>
            <a:r>
              <a:rPr lang="en-GB" dirty="0" smtClean="0">
                <a:solidFill>
                  <a:schemeClr val="tx1"/>
                </a:solidFill>
                <a:latin typeface="+mj-lt"/>
                <a:cs typeface="Frutiger LT 55 Roman"/>
              </a:rPr>
              <a:t>flags - </a:t>
            </a:r>
            <a:r>
              <a:rPr lang="en-GB" dirty="0" smtClean="0">
                <a:solidFill>
                  <a:schemeClr val="tx1">
                    <a:lumMod val="95000"/>
                    <a:lumOff val="5000"/>
                  </a:schemeClr>
                </a:solidFill>
              </a:rPr>
              <a:t>Recommended </a:t>
            </a:r>
            <a:r>
              <a:rPr lang="en-GB" dirty="0">
                <a:solidFill>
                  <a:schemeClr val="tx1">
                    <a:lumMod val="95000"/>
                    <a:lumOff val="5000"/>
                  </a:schemeClr>
                </a:solidFill>
              </a:rPr>
              <a:t>Responses</a:t>
            </a:r>
          </a:p>
          <a:p>
            <a:pPr marL="0" indent="0">
              <a:buNone/>
            </a:pPr>
            <a:endParaRPr lang="en-GB" dirty="0">
              <a:solidFill>
                <a:schemeClr val="tx1"/>
              </a:solidFill>
              <a:latin typeface="+mj-lt"/>
              <a:cs typeface="Frutiger LT 55 Roman"/>
            </a:endParaRPr>
          </a:p>
          <a:p>
            <a:endParaRPr lang="en-GB" dirty="0">
              <a:solidFill>
                <a:schemeClr val="tx1"/>
              </a:solidFill>
            </a:endParaRPr>
          </a:p>
        </p:txBody>
      </p:sp>
      <p:sp>
        <p:nvSpPr>
          <p:cNvPr id="5" name="Content Placeholder 4"/>
          <p:cNvSpPr>
            <a:spLocks noGrp="1"/>
          </p:cNvSpPr>
          <p:nvPr>
            <p:ph idx="10"/>
          </p:nvPr>
        </p:nvSpPr>
        <p:spPr>
          <a:xfrm>
            <a:off x="395536" y="980728"/>
            <a:ext cx="8229600" cy="5184576"/>
          </a:xfrm>
        </p:spPr>
        <p:txBody>
          <a:bodyPr>
            <a:normAutofit fontScale="92500" lnSpcReduction="20000"/>
          </a:bodyPr>
          <a:lstStyle/>
          <a:p>
            <a:pPr marL="0" indent="0" algn="ctr">
              <a:buNone/>
            </a:pPr>
            <a:endParaRPr lang="en-GB" sz="2400" dirty="0" smtClean="0">
              <a:solidFill>
                <a:schemeClr val="tx1">
                  <a:lumMod val="95000"/>
                  <a:lumOff val="5000"/>
                </a:schemeClr>
              </a:solidFill>
              <a:latin typeface="+mn-lt"/>
            </a:endParaRPr>
          </a:p>
          <a:p>
            <a:r>
              <a:rPr lang="en-GB" sz="2400" dirty="0" smtClean="0">
                <a:solidFill>
                  <a:schemeClr val="tx1">
                    <a:lumMod val="95000"/>
                    <a:lumOff val="5000"/>
                  </a:schemeClr>
                </a:solidFill>
                <a:latin typeface="+mn-lt"/>
              </a:rPr>
              <a:t>Cauda equina –URGENT SAME DAY- GP to contact spinal surgeons JCUH, or if not contactable send to A+E</a:t>
            </a:r>
          </a:p>
          <a:p>
            <a:r>
              <a:rPr lang="en-GB" sz="2400" dirty="0">
                <a:solidFill>
                  <a:schemeClr val="tx1">
                    <a:lumMod val="95000"/>
                    <a:lumOff val="5000"/>
                  </a:schemeClr>
                </a:solidFill>
                <a:latin typeface="+mn-lt"/>
              </a:rPr>
              <a:t>New or Progressive neurological </a:t>
            </a:r>
            <a:r>
              <a:rPr lang="en-GB" sz="2400" dirty="0" smtClean="0">
                <a:solidFill>
                  <a:schemeClr val="tx1">
                    <a:lumMod val="95000"/>
                    <a:lumOff val="5000"/>
                  </a:schemeClr>
                </a:solidFill>
                <a:latin typeface="+mn-lt"/>
              </a:rPr>
              <a:t>deficit-URGENT </a:t>
            </a:r>
            <a:r>
              <a:rPr lang="en-GB" sz="2400" dirty="0">
                <a:solidFill>
                  <a:schemeClr val="tx1">
                    <a:lumMod val="95000"/>
                    <a:lumOff val="5000"/>
                  </a:schemeClr>
                </a:solidFill>
                <a:latin typeface="+mn-lt"/>
              </a:rPr>
              <a:t>SAME DAY- GP to contact </a:t>
            </a:r>
            <a:r>
              <a:rPr lang="en-GB" sz="2400" dirty="0" smtClean="0">
                <a:solidFill>
                  <a:schemeClr val="tx1">
                    <a:lumMod val="95000"/>
                    <a:lumOff val="5000"/>
                  </a:schemeClr>
                </a:solidFill>
                <a:latin typeface="+mn-lt"/>
              </a:rPr>
              <a:t>spinal surgeons </a:t>
            </a:r>
            <a:r>
              <a:rPr lang="en-GB" sz="2400" dirty="0">
                <a:solidFill>
                  <a:schemeClr val="tx1">
                    <a:lumMod val="95000"/>
                    <a:lumOff val="5000"/>
                  </a:schemeClr>
                </a:solidFill>
                <a:latin typeface="+mn-lt"/>
              </a:rPr>
              <a:t>JCUH, or if not contactable send to </a:t>
            </a:r>
            <a:r>
              <a:rPr lang="en-GB" sz="2400" dirty="0" smtClean="0">
                <a:solidFill>
                  <a:schemeClr val="tx1">
                    <a:lumMod val="95000"/>
                    <a:lumOff val="5000"/>
                  </a:schemeClr>
                </a:solidFill>
                <a:latin typeface="+mn-lt"/>
              </a:rPr>
              <a:t>A+E</a:t>
            </a:r>
            <a:endParaRPr lang="en-GB" sz="2400" dirty="0">
              <a:solidFill>
                <a:schemeClr val="tx1">
                  <a:lumMod val="95000"/>
                  <a:lumOff val="5000"/>
                </a:schemeClr>
              </a:solidFill>
              <a:latin typeface="+mn-lt"/>
            </a:endParaRPr>
          </a:p>
          <a:p>
            <a:pPr lvl="0"/>
            <a:r>
              <a:rPr lang="en-GB" sz="2400" dirty="0" smtClean="0">
                <a:solidFill>
                  <a:prstClr val="black">
                    <a:lumMod val="95000"/>
                    <a:lumOff val="5000"/>
                  </a:prstClr>
                </a:solidFill>
                <a:latin typeface="Calibri"/>
              </a:rPr>
              <a:t>Spinal infection- URGENT SAME </a:t>
            </a:r>
            <a:r>
              <a:rPr lang="en-GB" sz="2400" dirty="0">
                <a:solidFill>
                  <a:prstClr val="black">
                    <a:lumMod val="95000"/>
                    <a:lumOff val="5000"/>
                  </a:prstClr>
                </a:solidFill>
                <a:latin typeface="Calibri"/>
              </a:rPr>
              <a:t>DAY- GP to contact spinal surgeons JCUH, or if not contactable send to A+E</a:t>
            </a:r>
          </a:p>
          <a:p>
            <a:pPr lvl="0"/>
            <a:r>
              <a:rPr lang="en-GB" sz="2400" dirty="0" smtClean="0">
                <a:solidFill>
                  <a:schemeClr val="tx1">
                    <a:lumMod val="95000"/>
                    <a:lumOff val="5000"/>
                  </a:schemeClr>
                </a:solidFill>
                <a:latin typeface="+mn-lt"/>
              </a:rPr>
              <a:t>Suspected </a:t>
            </a:r>
            <a:r>
              <a:rPr lang="en-GB" sz="2400" dirty="0">
                <a:solidFill>
                  <a:schemeClr val="tx1">
                    <a:lumMod val="95000"/>
                    <a:lumOff val="5000"/>
                  </a:schemeClr>
                </a:solidFill>
                <a:latin typeface="+mn-lt"/>
              </a:rPr>
              <a:t>spinal tumour- </a:t>
            </a:r>
            <a:r>
              <a:rPr lang="en-GB" sz="2400" dirty="0" smtClean="0">
                <a:solidFill>
                  <a:schemeClr val="tx1">
                    <a:lumMod val="95000"/>
                    <a:lumOff val="5000"/>
                  </a:schemeClr>
                </a:solidFill>
                <a:latin typeface="+mn-lt"/>
              </a:rPr>
              <a:t>Telephone referral to T&amp;T, or GP </a:t>
            </a:r>
            <a:r>
              <a:rPr lang="en-GB" sz="2400" dirty="0">
                <a:solidFill>
                  <a:schemeClr val="tx1">
                    <a:lumMod val="95000"/>
                    <a:lumOff val="5000"/>
                  </a:schemeClr>
                </a:solidFill>
                <a:latin typeface="+mn-lt"/>
              </a:rPr>
              <a:t>to arrange URGENT MRI and once confirmed arrange 2ww referral to secondary care</a:t>
            </a:r>
          </a:p>
          <a:p>
            <a:pPr lvl="0"/>
            <a:r>
              <a:rPr lang="en-GB" sz="2400" dirty="0" smtClean="0">
                <a:solidFill>
                  <a:prstClr val="black">
                    <a:lumMod val="95000"/>
                    <a:lumOff val="5000"/>
                  </a:prstClr>
                </a:solidFill>
                <a:latin typeface="Calibri"/>
              </a:rPr>
              <a:t>Suspected osteoporotic fracture- GP to arrange X-Ray and manage pain relief in primary care ( liaise with orthopaedics for advice if pain not controlled)</a:t>
            </a:r>
            <a:endParaRPr lang="en-GB" sz="2400" dirty="0">
              <a:solidFill>
                <a:schemeClr val="tx1">
                  <a:lumMod val="95000"/>
                  <a:lumOff val="5000"/>
                </a:schemeClr>
              </a:solidFill>
              <a:latin typeface="+mn-lt"/>
            </a:endParaRPr>
          </a:p>
          <a:p>
            <a:r>
              <a:rPr lang="en-GB" sz="2400" dirty="0" smtClean="0">
                <a:solidFill>
                  <a:schemeClr val="tx1">
                    <a:lumMod val="95000"/>
                    <a:lumOff val="5000"/>
                  </a:schemeClr>
                </a:solidFill>
                <a:latin typeface="+mn-lt"/>
              </a:rPr>
              <a:t>Inflammatory disorders- </a:t>
            </a:r>
            <a:r>
              <a:rPr lang="en-GB" sz="2400" dirty="0" err="1" smtClean="0">
                <a:solidFill>
                  <a:schemeClr val="tx1">
                    <a:lumMod val="95000"/>
                    <a:lumOff val="5000"/>
                  </a:schemeClr>
                </a:solidFill>
                <a:latin typeface="+mn-lt"/>
              </a:rPr>
              <a:t>eg</a:t>
            </a:r>
            <a:r>
              <a:rPr lang="en-GB" sz="2400" dirty="0" smtClean="0">
                <a:solidFill>
                  <a:schemeClr val="tx1">
                    <a:lumMod val="95000"/>
                    <a:lumOff val="5000"/>
                  </a:schemeClr>
                </a:solidFill>
                <a:latin typeface="+mn-lt"/>
              </a:rPr>
              <a:t> Ankylosing spondylitis, GP to arrange URGENT referral rheumatology</a:t>
            </a:r>
          </a:p>
          <a:p>
            <a:r>
              <a:rPr lang="en-GB" sz="2400" dirty="0">
                <a:solidFill>
                  <a:schemeClr val="tx1">
                    <a:lumMod val="95000"/>
                    <a:lumOff val="5000"/>
                  </a:schemeClr>
                </a:solidFill>
                <a:latin typeface="+mn-lt"/>
              </a:rPr>
              <a:t>Limb weakness or progressive neurological deficit from suspected disc- GP URGENT referral TTP</a:t>
            </a:r>
          </a:p>
          <a:p>
            <a:endParaRPr lang="en-GB" sz="2400" dirty="0">
              <a:solidFill>
                <a:schemeClr val="tx1">
                  <a:lumMod val="95000"/>
                  <a:lumOff val="5000"/>
                </a:schemeClr>
              </a:solidFill>
              <a:latin typeface="+mn-lt"/>
            </a:endParaRPr>
          </a:p>
          <a:p>
            <a:pPr marL="0" indent="0">
              <a:buNone/>
            </a:pPr>
            <a:endParaRPr lang="en-GB" dirty="0" smtClean="0">
              <a:latin typeface="+mn-lt"/>
            </a:endParaRPr>
          </a:p>
          <a:p>
            <a:pPr marL="0" indent="0">
              <a:buNone/>
            </a:pPr>
            <a:endParaRPr lang="en-GB" dirty="0">
              <a:latin typeface="+mn-lt"/>
            </a:endParaRPr>
          </a:p>
        </p:txBody>
      </p:sp>
      <p:pic>
        <p:nvPicPr>
          <p:cNvPr id="6" name="Picture 5" descr="Back Pain logo v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956202"/>
            <a:ext cx="2635448" cy="768785"/>
          </a:xfrm>
          <a:prstGeom prst="rect">
            <a:avLst/>
          </a:prstGeom>
        </p:spPr>
      </p:pic>
    </p:spTree>
    <p:extLst>
      <p:ext uri="{BB962C8B-B14F-4D97-AF65-F5344CB8AC3E}">
        <p14:creationId xmlns:p14="http://schemas.microsoft.com/office/powerpoint/2010/main" val="733623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North Durham CCG.thmx</Template>
  <TotalTime>2737</TotalTime>
  <Words>489</Words>
  <Application>Microsoft Office PowerPoint</Application>
  <PresentationFormat>On-screen Show (4:3)</PresentationFormat>
  <Paragraphs>36</Paragraphs>
  <Slides>3</Slides>
  <Notes>3</Notes>
  <HiddenSlides>0</HiddenSlides>
  <MMClips>0</MMClips>
  <ScaleCrop>false</ScaleCrop>
  <HeadingPairs>
    <vt:vector size="4" baseType="variant">
      <vt:variant>
        <vt:lpstr>Theme</vt:lpstr>
      </vt:variant>
      <vt:variant>
        <vt:i4>3</vt:i4>
      </vt:variant>
      <vt:variant>
        <vt:lpstr>Slide Titles</vt:lpstr>
      </vt:variant>
      <vt:variant>
        <vt:i4>3</vt:i4>
      </vt:variant>
    </vt:vector>
  </HeadingPairs>
  <TitlesOfParts>
    <vt:vector size="6" baseType="lpstr">
      <vt:lpstr>Custom Design</vt:lpstr>
      <vt:lpstr>1_Custom Design</vt:lpstr>
      <vt:lpstr>2_Custom Design</vt:lpstr>
      <vt:lpstr>ACUTE BACK PAIN PATHWAY RED FLAGS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Gardener</dc:creator>
  <cp:lastModifiedBy>Jones, Michelle</cp:lastModifiedBy>
  <cp:revision>112</cp:revision>
  <cp:lastPrinted>2015-12-18T15:17:00Z</cp:lastPrinted>
  <dcterms:created xsi:type="dcterms:W3CDTF">2013-02-27T14:46:58Z</dcterms:created>
  <dcterms:modified xsi:type="dcterms:W3CDTF">2017-07-03T13:22:56Z</dcterms:modified>
</cp:coreProperties>
</file>